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268" r:id="rId5"/>
    <p:sldId id="287" r:id="rId6"/>
    <p:sldId id="269" r:id="rId7"/>
    <p:sldId id="288" r:id="rId8"/>
    <p:sldId id="289" r:id="rId9"/>
    <p:sldId id="292" r:id="rId10"/>
    <p:sldId id="291" r:id="rId11"/>
    <p:sldId id="293" r:id="rId12"/>
    <p:sldId id="294" r:id="rId13"/>
    <p:sldId id="296" r:id="rId14"/>
    <p:sldId id="297" r:id="rId15"/>
    <p:sldId id="298" r:id="rId16"/>
    <p:sldId id="300" r:id="rId17"/>
    <p:sldId id="299" r:id="rId18"/>
    <p:sldId id="270" r:id="rId19"/>
    <p:sldId id="301" r:id="rId20"/>
    <p:sldId id="265" r:id="rId21"/>
    <p:sldId id="29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CD2"/>
    <a:srgbClr val="4DB3D0"/>
    <a:srgbClr val="00ACD2"/>
    <a:srgbClr val="E9F3F7"/>
    <a:srgbClr val="D1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3"/>
    <p:restoredTop sz="94505"/>
  </p:normalViewPr>
  <p:slideViewPr>
    <p:cSldViewPr snapToGrid="0">
      <p:cViewPr>
        <p:scale>
          <a:sx n="108" d="100"/>
          <a:sy n="108" d="100"/>
        </p:scale>
        <p:origin x="5232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22E8C-C2FA-4D43-969E-6BCEC6478C4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1D7A-CCBB-42C4-B8DB-1DB339656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1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3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97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0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1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4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927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75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2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328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6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77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955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72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C1D7A-CCBB-42C4-B8DB-1DB3396560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9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D86BD2E6-DB14-4A41-A5B6-B369B3B14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907C98-D4FE-490C-A422-9E8FD473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EE599-B9B6-4390-8D58-7FB4139A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F30B9-EDFA-4194-8145-39684782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63F101-DD8B-4727-8617-4F6EB3664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BD420-ACED-495E-B310-96903ED0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2C7B3D-96B5-4E5B-931C-0227E071E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02924-4716-4ABE-9F6C-F8769B89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A281F9-431F-44C8-956B-B4280813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EFCA0-42B0-44D2-957C-1FC865B2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7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D108BA-8399-4AF7-A0D4-7D24675E3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373A66-5A11-4B2E-9492-1D997F231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BC1F2-9247-4F0B-90DC-A3D29765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ED3098-175F-4AC0-9120-8AFD81F2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C1F5B-1290-469A-AAFA-97EE7260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1E0DDB-0AD2-4A5D-93CD-D55D63246D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BCC3C-FEDD-48E9-BBAB-D218E22A7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54146C-1EEC-48B7-A2D8-F8A6F0CEF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0B4CF-879C-486F-AE55-364C1F26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BB168-0B70-47AB-B369-30979728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89C7A-3AF6-40BD-9C35-C3222886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206141-210D-4C46-8CB4-3A1AD9F24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2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EDE9F-864B-422D-BF75-BDE2BF2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84B4-70B8-406F-A74B-C1B7C627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1A65A0-1E50-4ED0-9B6A-EFAC8E15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CDB0DE-D753-4E50-B9FF-7973271F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098D37-2324-487C-B827-E315F4EA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92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8C416-0576-4007-8F89-965230EA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406-ED55-4072-A0C6-7324739FA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8FF27-0C5E-40AF-9403-E201AC83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C08CD-7430-425D-ACC1-E409BE17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8A140-8399-414A-A0F6-AB119FC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99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27A6E-06A5-42C7-9576-00C4B09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3A13C-F27A-4365-BCCB-5AD5B5083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118CF4-DEA8-40FC-BDAB-56FA53984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DD0CBB-3C6F-4B3B-9141-9F622782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CC0C36-4DBF-4C7C-A996-8BBBECB0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202E6-989A-4AAD-BFE1-D876F745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11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3979E-298D-474A-AAFA-C5DF72B6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07AAA0-5ADD-48F7-A703-3267A2D88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302537-5C71-4CF4-BEDA-497C3102C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7BE17A-EE90-4A24-8797-D10F8088F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3DD2BA-24DC-458C-AB47-1F0F04C07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35BE7D-24B6-4BFE-A6FD-67423EA3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28BDDA-EFE5-4AAF-805F-20E10455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F72ED3-7AE6-4990-B763-10E740B9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95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1C49D-3E18-4B20-BE82-2C25120F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42DB8D-7A20-4D03-A57B-2F50C638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0796C1-20FA-4ECC-AA00-4078B5AC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334640-E08D-475C-8837-C464139C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37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788EEA-51AC-4DD7-AC83-C59659D0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C25200-B522-44F9-858F-0FC4917F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D29A08-D206-4B49-BE3C-1E41334E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235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01F34-54BD-4E48-80C9-41C8E4F8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64B7C-F04D-4927-A046-9DF9E186E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F8DE15-1158-4EC6-94B6-C17D8A4D8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632D5E-77A7-4994-ADEA-6FE52E50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F5674D-6189-4C4A-9CA4-FCBBE6B6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D7E861-843F-47E5-9089-CECC9CF4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9C01C-0ED0-44CF-B1FD-A42E7FCEE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13B0E7-D253-42EF-B364-7143E226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CEE99-23C7-4A5E-B90C-9A2A8B0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B3018-01BB-4D10-8028-DDFB0310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923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7ACB9-C7CD-485A-8C12-A962C97C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8E468B-80BC-4D70-8A3F-475432218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973FF8-5C34-4F82-8E1D-236487DC2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3A529-6D09-4FFD-9A27-FA4AAEF6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A9D624-20BE-4162-8993-44975201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1F48FF-5192-450D-8D08-B9BFC6EB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03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DAFA3-E724-4C9B-9484-665FAEBE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015E85-3D97-47DD-8340-E892F521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6152-FF81-4A00-9C62-587A07DB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AD503-BD40-41B1-A848-5C1C712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41554-4E86-4503-B68C-53742B38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18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2AC280-FCD1-4E70-BEE5-4B24B493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FF0CE7-0565-4CBA-BC45-C5773074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A19C8-3756-44BF-AE3A-747EE04F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B1C9F-B6D9-45F5-96A3-ACC1431C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6A5A1-EE3A-459E-95E6-876D6557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160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1A8F7-E7A7-46FF-AC66-1330A8F00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25B2CA-65DE-4C43-942C-36E089DF8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2431B-7CFA-4836-8EDE-8EA6C96C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85339-83FA-420E-BF36-E3982E1D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3627C-C938-4153-9E66-E19F6A4E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3CC62C-E1C1-4EE8-A418-995E31D1C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98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13739-4409-487D-B88F-3F9FD74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9C981-B693-4BE5-AFBE-C565EF233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2616C-AFEA-40C3-910A-488E1497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AE6204-4174-49AA-BFC5-EC8ABEC4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CBDDC-2605-4F66-BD6D-9D848CDF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91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5AAAF-85C8-4796-9170-E3265A11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2E75C8-71B1-4799-9440-0BD2D18B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AFB3F-583C-4735-A31D-2C9BF154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CB18E4-F928-4309-BE0D-895368B5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9E4DB-EFC5-4FF6-A750-0AE23BAE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8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9BF6D-8989-4122-B1FE-83B4C524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A6D4C0-1920-4864-916C-45500409E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4F1C2B-D014-4B25-9D37-6452EF096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9DCAF0-8453-493E-A77B-7A588766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2B39E5-BBB7-4D43-B47C-CCC82630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A506F-07B1-4C4F-939A-9ECB0288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139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2E335-9B56-40D2-A0B5-EA1C441A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FDE26-9343-457A-B958-F2E7D5385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ED2DCE-5C66-4277-86D4-FA9ED1F90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F41359-FDB1-4618-B18B-2018E973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78A7E0-E498-4501-A606-F6C6EF634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8FBEE-3825-4F0A-81A1-DC98DC94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7820E-C60C-4576-AAC5-69E525C5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B4F468-ECB1-4D3F-94CE-AFD09685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37224-C3DA-4AE6-8E39-80023D95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13890-E723-4357-9832-AADEFD5A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5D833F-F46A-49D3-A5C1-43576B0E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6A51EE-6118-4230-BE7A-608A9CCA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33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41FA96-C4FC-423B-95A3-B3F8A9FF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C2E62E-38A0-429A-BDE8-80FBFBC7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262F89-1997-43D6-A60B-DC401D2D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28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2DDE2-984F-48C1-B446-D040BE70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885B96-C806-4DFC-89F5-0509EBAB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532ED-6528-4521-BFDC-52739F09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31066-9828-4F9E-8CCA-9459092E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7CB93-8BC1-4395-92C6-706E3560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A21C0-D325-47E9-A1D9-86DF1755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E3363C-4416-4603-9DA0-80BC510B8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66C252-D313-40C8-BAB9-42E7DF0F3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E9B113-F694-48C2-A17E-8F43FEF8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8C66B2-2951-4188-BA3F-99F04A65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FBA96E-9256-4307-97E2-A192647A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510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EAB2C-17EC-48B7-BDCD-671A7E81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B47519-4533-4B8F-A090-4CD1EEFEE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50E618-6B12-4FCB-884F-477712DA8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5EAFDE-8D21-4D93-A5FE-7D63E2F6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7EF52-D7D5-47E2-9C97-DE399A8A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FE5170-BC53-4F8E-8279-309546B5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917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3BE95-A661-454B-BD47-D05A481D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A5FE6D-BD6B-4F39-A614-F68FA3CF0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20C2A-51F9-42D1-BF0C-45E4C373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625FE-EF9D-47E7-A043-554A0C17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7C75D-2730-4F4D-A0A9-9A0FA5E8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056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4AADF8-0F0E-414C-BABF-BD45188A3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43BB41-0125-4D8B-89EA-E20048F56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994A2-A50E-4039-83D9-5B268A15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AA2625-525C-4916-8000-7F3A022B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92558-F23B-4C12-AA90-F9D724F3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15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A84A3-BF37-4E9F-B9AD-45094CE4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60BBE-AB64-48BB-9B30-76AEB069D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81D84F-C28C-47CF-9703-0B099B458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F6AAE9-EA2E-4750-BFE4-D85A6BD3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704D9-BD64-4F97-AA9B-28A532FA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D38DF7-ABF7-4817-B61E-B6CBBE39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4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FC1E0-DD71-4053-9621-E2B61146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6DBCF-374D-4F1D-BEE4-8783F95E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B195F8-80A2-444F-B9B6-F7B942E6E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776547-B270-45B5-9282-BD7D7D00A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E530CA-EFA4-4B83-AA28-E87A59709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2DEF4-27BF-4961-81C9-D6471D9C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2620B9-846C-4F66-A60F-CD1D4CA8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3990B2-3F8F-4814-9CB8-C086AE7A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1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A78B5-8D6B-4F47-8055-595D0D0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04DE72-264B-4FC6-AB7F-BF13950F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69447-C98E-436B-B63A-2A94CD07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691C3F-2AD2-4C05-80F6-74F01E5B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747EFC-BBA3-4C1F-A4BB-1B40363D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209BBB-8A72-47AF-B663-9F98E10F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94AF2-B141-4DD3-8156-F96ECD09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1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CDE68-4E48-43A7-B551-4AE25710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7435B-3EC7-4DCF-8B50-81761667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817827-0E21-4849-B369-BA512A3E5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75E3DF-F2BA-489C-9A3D-797696E4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7F2E73-E575-4095-8149-DEC46CF8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61753-7354-4B0C-BA99-F34297A8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6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9AA1C-8999-459C-AF69-15179BE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ADC3E4-2B15-4A20-9466-234DD25A4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A46DC9-CBD3-4556-B741-765B05275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07E46-DE99-4FA4-8A5E-2E085927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E8BD4E-30D8-48F6-9252-BBEE9EDD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2105C-7695-40C9-9FE1-95168502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2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EC499D-3BCA-401A-88FC-88A571D3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43069-C8D7-4F9A-B131-D154B1DE7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BAF3E-C1A1-462A-BE96-77FD5B8C1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04E0-4029-4432-99D1-493017E15F0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BE9D9-AF4E-4C06-B6C9-561475945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15F11-9AF0-443A-A1DD-5C6FC6D51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C312-E732-4E35-ACC6-8833826DAB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8FF400-2A12-4638-B36D-4F7D27315876}"/>
              </a:ext>
            </a:extLst>
          </p:cNvPr>
          <p:cNvSpPr/>
          <p:nvPr userDrawn="1"/>
        </p:nvSpPr>
        <p:spPr>
          <a:xfrm>
            <a:off x="305" y="193675"/>
            <a:ext cx="5327915" cy="501650"/>
          </a:xfrm>
          <a:prstGeom prst="rect">
            <a:avLst/>
          </a:prstGeom>
          <a:solidFill>
            <a:srgbClr val="00ACD2"/>
          </a:solidFill>
          <a:ln>
            <a:solidFill>
              <a:srgbClr val="00ACD2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hangingPunct="1"/>
            <a:endParaRPr lang="zh-CN" altLang="en-US" sz="2665" b="1" kern="1200" dirty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 descr="研究院logo-2021_画板 1">
            <a:extLst>
              <a:ext uri="{FF2B5EF4-FFF2-40B4-BE49-F238E27FC236}">
                <a16:creationId xmlns:a16="http://schemas.microsoft.com/office/drawing/2014/main" id="{491A0BC6-AA5F-4D6C-BFC7-04C72966E30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18141" t="35065" r="16401" b="37065"/>
          <a:stretch>
            <a:fillRect/>
          </a:stretch>
        </p:blipFill>
        <p:spPr>
          <a:xfrm>
            <a:off x="10031730" y="265430"/>
            <a:ext cx="1791970" cy="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1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74B4FA-5518-4157-8DB4-357AD93A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88E4D6-371B-442F-8622-5FDF830A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B7A64-5E6A-418B-8203-80FE00B7D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F33F1-D536-41EA-9CF2-46F2991A59DB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A3926C-E4FE-4968-A55A-1313A44E3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14B49-1A2A-4A5D-909C-7DC786B7F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202A6-DC75-4B5F-BEC7-F4CEEC2DA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57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9C9AEC-D254-47A2-B747-6625EA59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4583D-F909-4E81-BCDE-285FA5B99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509A9-2D6E-4420-938E-7BE1B69F5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35064-9F64-46CE-AFC6-F5F9E1888A58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5A2EF-E9F2-4111-9C9D-A15D2B7AC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B8B98-6A7B-4C69-B3C7-3233CB766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8D1F8-B022-4456-A1CC-C9B438843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7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79A8BA-52DF-4877-885A-0CDA2D4CDD27}"/>
              </a:ext>
            </a:extLst>
          </p:cNvPr>
          <p:cNvSpPr txBox="1"/>
          <p:nvPr/>
        </p:nvSpPr>
        <p:spPr>
          <a:xfrm>
            <a:off x="0" y="2828835"/>
            <a:ext cx="12192000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Modeling gene regulatory networks using neural network architectures</a:t>
            </a:r>
            <a:endParaRPr lang="zh-CN" altLang="en-US" sz="36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C78FF3-8BE5-4E32-A3CA-35A9E03B4A63}"/>
              </a:ext>
            </a:extLst>
          </p:cNvPr>
          <p:cNvSpPr txBox="1"/>
          <p:nvPr/>
        </p:nvSpPr>
        <p:spPr>
          <a:xfrm>
            <a:off x="1673087" y="5035560"/>
            <a:ext cx="8845826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叶中飞</a:t>
            </a:r>
            <a:endParaRPr lang="en-US" altLang="zh-CN" sz="20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2023/12/8</a:t>
            </a:r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 descr="研究院新logo白色透明底2021-0826">
            <a:extLst>
              <a:ext uri="{FF2B5EF4-FFF2-40B4-BE49-F238E27FC236}">
                <a16:creationId xmlns:a16="http://schemas.microsoft.com/office/drawing/2014/main" id="{BD6625A5-EAAC-47D8-B844-041ED6CB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8" b="36534"/>
          <a:stretch>
            <a:fillRect/>
          </a:stretch>
        </p:blipFill>
        <p:spPr>
          <a:xfrm>
            <a:off x="2999913" y="1114554"/>
            <a:ext cx="5922645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9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9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损失函数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007A8-0C5C-81C6-92E9-311F011BE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9880"/>
            <a:ext cx="7772400" cy="5084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A3AA7B-FA9A-9D0A-3091-F21DB6FBE4DA}"/>
              </a:ext>
            </a:extLst>
          </p:cNvPr>
          <p:cNvSpPr txBox="1"/>
          <p:nvPr/>
        </p:nvSpPr>
        <p:spPr>
          <a:xfrm>
            <a:off x="3636818" y="29405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/>
              <a:t>重构误差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AE5DD3-DC24-8B50-F8EA-0117E2498290}"/>
              </a:ext>
            </a:extLst>
          </p:cNvPr>
          <p:cNvSpPr txBox="1"/>
          <p:nvPr/>
        </p:nvSpPr>
        <p:spPr>
          <a:xfrm>
            <a:off x="6547583" y="294054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KL</a:t>
            </a:r>
            <a:r>
              <a:rPr kumimoji="1" lang="zh-CN" altLang="en-US" b="1"/>
              <a:t>散度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9FD94-7CE0-8894-474B-CB995DADBF14}"/>
              </a:ext>
            </a:extLst>
          </p:cNvPr>
          <p:cNvSpPr txBox="1"/>
          <p:nvPr/>
        </p:nvSpPr>
        <p:spPr>
          <a:xfrm>
            <a:off x="8906320" y="294054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L1</a:t>
            </a:r>
            <a:r>
              <a:rPr kumimoji="1" lang="zh-CN" altLang="en-US" b="1"/>
              <a:t>正则</a:t>
            </a:r>
            <a:endParaRPr kumimoji="1" lang="en-US" altLang="zh-CN" b="1"/>
          </a:p>
        </p:txBody>
      </p:sp>
    </p:spTree>
    <p:extLst>
      <p:ext uri="{BB962C8B-B14F-4D97-AF65-F5344CB8AC3E}">
        <p14:creationId xmlns:p14="http://schemas.microsoft.com/office/powerpoint/2010/main" val="337260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5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10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——GRN</a:t>
            </a:r>
            <a:r>
              <a:rPr lang="zh-CN" altLang="en-US" sz="2800" b="1" dirty="0">
                <a:solidFill>
                  <a:schemeClr val="bg1"/>
                </a:solidFill>
              </a:rPr>
              <a:t>推断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766CB4-0347-5132-5297-80F7B36E5ACE}"/>
              </a:ext>
            </a:extLst>
          </p:cNvPr>
          <p:cNvSpPr txBox="1"/>
          <p:nvPr/>
        </p:nvSpPr>
        <p:spPr>
          <a:xfrm>
            <a:off x="210207" y="906700"/>
            <a:ext cx="1179260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邻接矩阵</a:t>
            </a:r>
            <a:r>
              <a:rPr kumimoji="1" lang="en-US" altLang="zh-CN" sz="2400"/>
              <a:t>W</a:t>
            </a:r>
            <a:r>
              <a:rPr kumimoji="1" lang="zh-CN" altLang="en-US" sz="2400"/>
              <a:t>进行表示，筛选出转录因子</a:t>
            </a:r>
            <a:r>
              <a:rPr kumimoji="1" lang="en-US" altLang="zh-CN" sz="2400"/>
              <a:t>-&gt;</a:t>
            </a:r>
            <a:r>
              <a:rPr kumimoji="1" lang="zh-CN" altLang="en-US" sz="2400"/>
              <a:t>基因的，然后绝对值排序</a:t>
            </a:r>
            <a:endParaRPr kumimoji="1" lang="en-US" altLang="zh-CN" sz="2400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求稳，十次模型随机初始化取平均</a:t>
            </a:r>
            <a:endParaRPr kumimoji="1" lang="en-US" altLang="zh-CN" sz="24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9C58DF-E15D-D041-F31B-01C89215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77" y="4253464"/>
            <a:ext cx="2679500" cy="7032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A5340-2A73-1615-2213-D7EBF682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09" y="3000297"/>
            <a:ext cx="2861413" cy="28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BFB0F3-24CF-7FD1-45E5-259AC6B4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6" y="431800"/>
            <a:ext cx="3759200" cy="642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5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11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4862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——scRNA-seq</a:t>
            </a:r>
            <a:r>
              <a:rPr lang="zh-CN" altLang="en-US" sz="2800" b="1" dirty="0">
                <a:solidFill>
                  <a:schemeClr val="bg1"/>
                </a:solidFill>
              </a:rPr>
              <a:t>数据模拟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766CB4-0347-5132-5297-80F7B36E5ACE}"/>
              </a:ext>
            </a:extLst>
          </p:cNvPr>
          <p:cNvSpPr txBox="1"/>
          <p:nvPr/>
        </p:nvSpPr>
        <p:spPr>
          <a:xfrm>
            <a:off x="210207" y="906700"/>
            <a:ext cx="6048089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潜在向量</a:t>
            </a:r>
            <a:r>
              <a:rPr kumimoji="1" lang="en-US" altLang="zh-CN" sz="2400"/>
              <a:t>Z</a:t>
            </a:r>
            <a:r>
              <a:rPr kumimoji="1" lang="zh-CN" altLang="en-US" sz="2400"/>
              <a:t>服从正态分布，采样得到</a:t>
            </a:r>
            <a:r>
              <a:rPr kumimoji="1" lang="en-US" altLang="zh-CN" sz="2400"/>
              <a:t>Z</a:t>
            </a:r>
            <a:r>
              <a:rPr kumimoji="1" lang="zh-CN" altLang="en-US" sz="2400"/>
              <a:t>，解码</a:t>
            </a:r>
            <a:r>
              <a:rPr kumimoji="1" lang="en-US" altLang="zh-CN" sz="2400"/>
              <a:t>Z</a:t>
            </a:r>
            <a:r>
              <a:rPr kumimoji="1" lang="zh-CN" altLang="en-US" sz="2400"/>
              <a:t>获得模拟</a:t>
            </a:r>
            <a:r>
              <a:rPr kumimoji="1" lang="en-US" altLang="zh-CN" sz="2400"/>
              <a:t>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EA224-191E-3E70-9C46-139A05D13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32" y="3929255"/>
            <a:ext cx="3881150" cy="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0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1647F23-D18D-F6AC-15F2-C2DDC13ACCD5}"/>
              </a:ext>
            </a:extLst>
          </p:cNvPr>
          <p:cNvSpPr/>
          <p:nvPr/>
        </p:nvSpPr>
        <p:spPr>
          <a:xfrm>
            <a:off x="5327700" y="191243"/>
            <a:ext cx="1464986" cy="505838"/>
          </a:xfrm>
          <a:prstGeom prst="rect">
            <a:avLst/>
          </a:prstGeom>
          <a:solidFill>
            <a:srgbClr val="04AC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5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12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629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——scRNA-seq</a:t>
            </a:r>
            <a:r>
              <a:rPr lang="zh-CN" altLang="en-US" sz="2800" b="1" dirty="0">
                <a:solidFill>
                  <a:schemeClr val="bg1"/>
                </a:solidFill>
              </a:rPr>
              <a:t>数据可视化和聚类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766CB4-0347-5132-5297-80F7B36E5ACE}"/>
              </a:ext>
            </a:extLst>
          </p:cNvPr>
          <p:cNvSpPr txBox="1"/>
          <p:nvPr/>
        </p:nvSpPr>
        <p:spPr>
          <a:xfrm>
            <a:off x="210207" y="906700"/>
            <a:ext cx="11607973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用潜在向量表示，大于</a:t>
            </a:r>
            <a:r>
              <a:rPr kumimoji="1" lang="en-US" altLang="zh-CN" sz="2400"/>
              <a:t>50</a:t>
            </a:r>
            <a:r>
              <a:rPr kumimoji="1" lang="zh-CN" altLang="en-US" sz="2400"/>
              <a:t>维则用</a:t>
            </a:r>
            <a:r>
              <a:rPr kumimoji="1" lang="en-US" altLang="zh-CN" sz="2400"/>
              <a:t>PCA</a:t>
            </a:r>
            <a:r>
              <a:rPr kumimoji="1" lang="zh-CN" altLang="en-US" sz="2400"/>
              <a:t>提取</a:t>
            </a:r>
            <a:r>
              <a:rPr kumimoji="1" lang="en-US" altLang="zh-CN" sz="2400"/>
              <a:t>top50</a:t>
            </a:r>
            <a:r>
              <a:rPr kumimoji="1" lang="zh-CN" altLang="en-US" sz="2400"/>
              <a:t>主成分，</a:t>
            </a:r>
            <a:r>
              <a:rPr kumimoji="1" lang="en-US" altLang="zh-CN" sz="2400"/>
              <a:t>UMAP</a:t>
            </a:r>
            <a:r>
              <a:rPr kumimoji="1" lang="zh-CN" altLang="en-US" sz="2400"/>
              <a:t>可视化，</a:t>
            </a:r>
            <a:r>
              <a:rPr kumimoji="1" lang="en-US" altLang="zh-CN" sz="2400"/>
              <a:t>louvain</a:t>
            </a:r>
            <a:r>
              <a:rPr kumimoji="1" lang="zh-CN" altLang="en-US" sz="2400"/>
              <a:t>聚类</a:t>
            </a:r>
            <a:endParaRPr kumimoji="1" lang="en-US" altLang="zh-CN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DEEDB4-80AE-21D6-EC4A-1CB65861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44" y="2683705"/>
            <a:ext cx="3602512" cy="23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6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5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13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结果</a:t>
            </a:r>
            <a:r>
              <a:rPr lang="en-US" altLang="zh-CN" sz="2800" b="1" dirty="0">
                <a:solidFill>
                  <a:schemeClr val="bg1"/>
                </a:solidFill>
              </a:rPr>
              <a:t>——GRN</a:t>
            </a:r>
            <a:r>
              <a:rPr lang="zh-CN" altLang="en-US" sz="2800" b="1" dirty="0">
                <a:solidFill>
                  <a:schemeClr val="bg1"/>
                </a:solidFill>
              </a:rPr>
              <a:t>推断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766CB4-0347-5132-5297-80F7B36E5ACE}"/>
              </a:ext>
            </a:extLst>
          </p:cNvPr>
          <p:cNvSpPr txBox="1"/>
          <p:nvPr/>
        </p:nvSpPr>
        <p:spPr>
          <a:xfrm>
            <a:off x="210207" y="906700"/>
            <a:ext cx="11607973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/>
              <a:t>四种类型、七个数据集、六种基线算法的</a:t>
            </a:r>
            <a:r>
              <a:rPr kumimoji="1" lang="en-US" altLang="zh-CN" sz="2400" b="1"/>
              <a:t>ERP</a:t>
            </a:r>
            <a:r>
              <a:rPr kumimoji="1" lang="zh-CN" altLang="en-US" sz="2400" b="1"/>
              <a:t>比较结果</a:t>
            </a:r>
            <a:endParaRPr kumimoji="1" lang="en-US" altLang="zh-CN" sz="2400" b="1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ERP</a:t>
            </a:r>
            <a:r>
              <a:rPr kumimoji="1" lang="zh-CN" altLang="en-US" sz="2400"/>
              <a:t>为模型预测与随机预测的</a:t>
            </a:r>
            <a:r>
              <a:rPr kumimoji="1" lang="en-US" altLang="zh-CN" sz="2400"/>
              <a:t>top</a:t>
            </a:r>
            <a:r>
              <a:rPr kumimoji="1" lang="zh-CN" altLang="en-US" sz="2400"/>
              <a:t> </a:t>
            </a:r>
            <a:r>
              <a:rPr kumimoji="1" lang="en-US" altLang="zh-CN" sz="2400"/>
              <a:t>K</a:t>
            </a:r>
            <a:r>
              <a:rPr kumimoji="1" lang="zh-CN" altLang="en-US" sz="2400"/>
              <a:t>个边中，真阳性的比值，</a:t>
            </a:r>
            <a:r>
              <a:rPr kumimoji="1" lang="en-US" altLang="zh-CN" sz="2400"/>
              <a:t>K</a:t>
            </a:r>
            <a:r>
              <a:rPr kumimoji="1" lang="zh-CN" altLang="en-US" sz="2400"/>
              <a:t>为</a:t>
            </a:r>
            <a:r>
              <a:rPr kumimoji="1" lang="en-US" altLang="zh-CN" sz="2400"/>
              <a:t>ground</a:t>
            </a:r>
            <a:r>
              <a:rPr kumimoji="1" lang="zh-CN" altLang="en-US" sz="2400"/>
              <a:t> </a:t>
            </a:r>
            <a:r>
              <a:rPr kumimoji="1" lang="en-US" altLang="zh-CN" sz="2400"/>
              <a:t>truth</a:t>
            </a:r>
            <a:r>
              <a:rPr kumimoji="1" lang="zh-CN" altLang="en-US" sz="2400"/>
              <a:t>的边数</a:t>
            </a:r>
            <a:endParaRPr kumimoji="1" lang="en-US" altLang="zh-CN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366ABC-FF27-F113-C0BC-413645C4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3" y="2572546"/>
            <a:ext cx="11607973" cy="35159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49807F-5BE2-BF49-F46D-C093647A6696}"/>
              </a:ext>
            </a:extLst>
          </p:cNvPr>
          <p:cNvSpPr txBox="1"/>
          <p:nvPr/>
        </p:nvSpPr>
        <p:spPr>
          <a:xfrm>
            <a:off x="5618892" y="608847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ERP</a:t>
            </a:r>
            <a:r>
              <a:rPr kumimoji="1" lang="zh-CN" altLang="en-US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13047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4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14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结果</a:t>
            </a:r>
            <a:r>
              <a:rPr lang="en-US" altLang="zh-CN" sz="2800" b="1" dirty="0">
                <a:solidFill>
                  <a:schemeClr val="bg1"/>
                </a:solidFill>
              </a:rPr>
              <a:t>——GRN</a:t>
            </a:r>
            <a:r>
              <a:rPr lang="zh-CN" altLang="en-US" sz="2800" b="1" dirty="0">
                <a:solidFill>
                  <a:schemeClr val="bg1"/>
                </a:solidFill>
              </a:rPr>
              <a:t>推断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766CB4-0347-5132-5297-80F7B36E5ACE}"/>
              </a:ext>
            </a:extLst>
          </p:cNvPr>
          <p:cNvSpPr txBox="1"/>
          <p:nvPr/>
        </p:nvSpPr>
        <p:spPr>
          <a:xfrm>
            <a:off x="210207" y="906700"/>
            <a:ext cx="11607973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/>
              <a:t>甲基化</a:t>
            </a:r>
            <a:r>
              <a:rPr kumimoji="1" lang="en-US" altLang="zh-CN" sz="2400" b="1"/>
              <a:t>+ATAC</a:t>
            </a:r>
            <a:r>
              <a:rPr kumimoji="1" lang="zh-CN" altLang="en-US" sz="2400" b="1"/>
              <a:t>数据</a:t>
            </a:r>
            <a:endParaRPr kumimoji="1" lang="en-US" altLang="zh-CN" sz="2400" b="1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查看一种细胞类型中，选定</a:t>
            </a:r>
            <a:r>
              <a:rPr kumimoji="1" lang="en-US" altLang="zh-CN" sz="2400"/>
              <a:t>marker</a:t>
            </a:r>
            <a:r>
              <a:rPr kumimoji="1" lang="zh-CN" altLang="en-US" sz="2400"/>
              <a:t> </a:t>
            </a:r>
            <a:r>
              <a:rPr kumimoji="1" lang="en-US" altLang="zh-CN" sz="2400"/>
              <a:t>gene</a:t>
            </a:r>
            <a:r>
              <a:rPr kumimoji="1" lang="zh-CN" altLang="en-US" sz="2400"/>
              <a:t>转录起始位点周围</a:t>
            </a:r>
            <a:r>
              <a:rPr kumimoji="1" lang="en-US" altLang="zh-CN" sz="2400"/>
              <a:t>200kb</a:t>
            </a:r>
            <a:r>
              <a:rPr kumimoji="1" lang="zh-CN" altLang="en-US" sz="2400"/>
              <a:t>的</a:t>
            </a:r>
            <a:r>
              <a:rPr kumimoji="1" lang="en-US" altLang="zh-CN" sz="2400"/>
              <a:t>ATAC</a:t>
            </a:r>
            <a:r>
              <a:rPr kumimoji="1" lang="zh-CN" altLang="en-US" sz="2400"/>
              <a:t>峰和差异甲基化区域，查看</a:t>
            </a:r>
            <a:r>
              <a:rPr kumimoji="1" lang="en-US" altLang="zh-CN" sz="2400"/>
              <a:t>DeepSEM</a:t>
            </a:r>
            <a:r>
              <a:rPr kumimoji="1" lang="zh-CN" altLang="en-US" sz="2400"/>
              <a:t>预测的</a:t>
            </a:r>
            <a:r>
              <a:rPr kumimoji="1" lang="en-US" altLang="zh-CN" sz="2400"/>
              <a:t>TFs</a:t>
            </a:r>
            <a:r>
              <a:rPr kumimoji="1" lang="zh-CN" altLang="en-US" sz="2400"/>
              <a:t>落在区域中的比例</a:t>
            </a:r>
            <a:endParaRPr kumimoji="1" lang="en-US" altLang="zh-CN" sz="24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9670D21-BE25-200F-3854-2D0AEBA789BB}"/>
              </a:ext>
            </a:extLst>
          </p:cNvPr>
          <p:cNvGrpSpPr/>
          <p:nvPr/>
        </p:nvGrpSpPr>
        <p:grpSpPr>
          <a:xfrm>
            <a:off x="0" y="3192710"/>
            <a:ext cx="2738842" cy="3142070"/>
            <a:chOff x="325149" y="3429000"/>
            <a:chExt cx="2738842" cy="314207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4445D3-4C76-B41F-3332-61B22D2F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49" y="3429000"/>
              <a:ext cx="2738842" cy="277273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96A5048-99DB-2A87-9C0B-0EAD7A260620}"/>
                </a:ext>
              </a:extLst>
            </p:cNvPr>
            <p:cNvSpPr txBox="1"/>
            <p:nvPr/>
          </p:nvSpPr>
          <p:spPr>
            <a:xfrm>
              <a:off x="1112592" y="6201738"/>
              <a:ext cx="1163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小提琴图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4A95C4C-EAE5-8EC7-8E91-A6E17D14FE22}"/>
              </a:ext>
            </a:extLst>
          </p:cNvPr>
          <p:cNvGrpSpPr/>
          <p:nvPr/>
        </p:nvGrpSpPr>
        <p:grpSpPr>
          <a:xfrm>
            <a:off x="2941035" y="2847123"/>
            <a:ext cx="9250965" cy="3696298"/>
            <a:chOff x="2941035" y="2847123"/>
            <a:chExt cx="9250965" cy="36962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B347C93-7BCB-A106-B7C1-9E194B04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1035" y="2847123"/>
              <a:ext cx="9250965" cy="332696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25BDF8-5FFC-0ED0-6A14-00EDFA9DB70C}"/>
                </a:ext>
              </a:extLst>
            </p:cNvPr>
            <p:cNvSpPr txBox="1"/>
            <p:nvPr/>
          </p:nvSpPr>
          <p:spPr>
            <a:xfrm>
              <a:off x="7044579" y="617408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UMAP</a:t>
              </a:r>
              <a:r>
                <a:rPr kumimoji="1" lang="zh-CN" altLang="en-US"/>
                <a:t>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04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5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15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43643" y="175632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Open Sans" panose="020B0606030504020204" pitchFamily="34" charset="0"/>
              </a:rPr>
              <a:t>结果</a:t>
            </a:r>
            <a:r>
              <a:rPr kumimoji="1" lang="en-US" altLang="zh-CN" sz="2800" b="1">
                <a:solidFill>
                  <a:schemeClr val="bg1"/>
                </a:solidFill>
                <a:latin typeface="Open Sans" panose="020B0606030504020204" pitchFamily="34" charset="0"/>
              </a:rPr>
              <a:t>——</a:t>
            </a:r>
            <a:r>
              <a:rPr kumimoji="1" lang="zh-CN" altLang="en-US" sz="2800" b="1">
                <a:solidFill>
                  <a:schemeClr val="bg1"/>
                </a:solidFill>
                <a:latin typeface="Open Sans" panose="020B0606030504020204" pitchFamily="34" charset="0"/>
              </a:rPr>
              <a:t>数据嵌入和聚类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FEF4DF-0EB4-6AB0-BCA2-0A376BB717C1}"/>
              </a:ext>
            </a:extLst>
          </p:cNvPr>
          <p:cNvSpPr txBox="1"/>
          <p:nvPr/>
        </p:nvSpPr>
        <p:spPr>
          <a:xfrm>
            <a:off x="210207" y="906700"/>
            <a:ext cx="11607973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/>
              <a:t>九个单细胞数据、四种基线方法</a:t>
            </a:r>
            <a:endParaRPr kumimoji="1" lang="en-US" altLang="zh-CN" sz="2400" b="1"/>
          </a:p>
          <a:p>
            <a:pPr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调整兰德指数（</a:t>
            </a:r>
            <a:r>
              <a:rPr kumimoji="1" lang="en-US" altLang="zh-CN" sz="2400"/>
              <a:t>ARI</a:t>
            </a:r>
            <a:r>
              <a:rPr kumimoji="1" lang="zh-CN" altLang="en-US" sz="2400"/>
              <a:t>，</a:t>
            </a:r>
            <a:r>
              <a:rPr kumimoji="1" lang="en-US" altLang="zh-CN" sz="2400"/>
              <a:t>adjusted Rand index</a:t>
            </a:r>
            <a:r>
              <a:rPr kumimoji="1" lang="zh-CN" altLang="en-US" sz="2400"/>
              <a:t>）、</a:t>
            </a:r>
            <a:r>
              <a:rPr lang="zh-CN" altLang="en-US" sz="2400" b="0" i="0">
                <a:effectLst/>
              </a:rPr>
              <a:t>归一化互信息</a:t>
            </a:r>
            <a:r>
              <a:rPr kumimoji="1" lang="zh-CN" altLang="en-US" sz="2400"/>
              <a:t>（</a:t>
            </a:r>
            <a:r>
              <a:rPr kumimoji="1" lang="en-US" altLang="zh-CN" sz="2400"/>
              <a:t> NMI </a:t>
            </a:r>
            <a:r>
              <a:rPr kumimoji="1" lang="zh-CN" altLang="en-US" sz="2400"/>
              <a:t>，</a:t>
            </a:r>
            <a:r>
              <a:rPr kumimoji="1" lang="en-US" altLang="zh-CN" sz="2400"/>
              <a:t>normalized mutual information</a:t>
            </a:r>
            <a:r>
              <a:rPr kumimoji="1" lang="zh-CN" altLang="en-US" sz="2400"/>
              <a:t>）</a:t>
            </a:r>
            <a:endParaRPr kumimoji="1" lang="en-US" altLang="zh-CN" sz="2400"/>
          </a:p>
          <a:p>
            <a:pPr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UMAP</a:t>
            </a:r>
            <a:r>
              <a:rPr kumimoji="1" lang="zh-CN" altLang="en-US" sz="2400"/>
              <a:t>查看聚类效果</a:t>
            </a:r>
            <a:endParaRPr kumimoji="1" lang="en-US" altLang="zh-CN" sz="24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8D056A-3E8E-69EB-A1A8-92D245C889AA}"/>
              </a:ext>
            </a:extLst>
          </p:cNvPr>
          <p:cNvGrpSpPr/>
          <p:nvPr/>
        </p:nvGrpSpPr>
        <p:grpSpPr>
          <a:xfrm>
            <a:off x="459589" y="3537092"/>
            <a:ext cx="4587424" cy="2414208"/>
            <a:chOff x="210207" y="3241963"/>
            <a:chExt cx="5563933" cy="292811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5E8A85-8403-248A-B8E8-E3EB96D50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207" y="3241963"/>
              <a:ext cx="5563933" cy="255878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1D55193-E830-15A7-0E39-4C3C15A9BABF}"/>
                </a:ext>
              </a:extLst>
            </p:cNvPr>
            <p:cNvSpPr txBox="1"/>
            <p:nvPr/>
          </p:nvSpPr>
          <p:spPr>
            <a:xfrm>
              <a:off x="2402107" y="5800743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ARI</a:t>
              </a:r>
              <a:r>
                <a:rPr kumimoji="1" lang="zh-CN" altLang="en-US"/>
                <a:t>与</a:t>
              </a:r>
              <a:r>
                <a:rPr kumimoji="1" lang="en-US" altLang="zh-CN"/>
                <a:t>NMI</a:t>
              </a:r>
              <a:endParaRPr kumimoji="1"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967AD6-99A7-E62D-DFF1-D1342730F1E7}"/>
              </a:ext>
            </a:extLst>
          </p:cNvPr>
          <p:cNvGrpSpPr/>
          <p:nvPr/>
        </p:nvGrpSpPr>
        <p:grpSpPr>
          <a:xfrm>
            <a:off x="5749888" y="2143734"/>
            <a:ext cx="6068292" cy="4652042"/>
            <a:chOff x="5213267" y="2150128"/>
            <a:chExt cx="6068292" cy="465204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A69CF22-196C-4D26-7D2C-D37AE7CC2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267" y="2150128"/>
              <a:ext cx="6068292" cy="428271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4909CF7-8CCA-C399-B3BF-87AACDBD161B}"/>
                </a:ext>
              </a:extLst>
            </p:cNvPr>
            <p:cNvSpPr txBox="1"/>
            <p:nvPr/>
          </p:nvSpPr>
          <p:spPr>
            <a:xfrm>
              <a:off x="7693415" y="643283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/>
                <a:t>聚类效果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9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629025" y="633478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16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结果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数据模拟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044F12-D977-0291-AB37-143F7C09683E}"/>
              </a:ext>
            </a:extLst>
          </p:cNvPr>
          <p:cNvSpPr txBox="1"/>
          <p:nvPr/>
        </p:nvSpPr>
        <p:spPr>
          <a:xfrm>
            <a:off x="210207" y="906700"/>
            <a:ext cx="11607973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设计随机森林（</a:t>
            </a:r>
            <a:r>
              <a:rPr kumimoji="1" lang="en-US" altLang="zh-CN" sz="2400"/>
              <a:t>RM</a:t>
            </a:r>
            <a:r>
              <a:rPr kumimoji="1" lang="zh-CN" altLang="en-US" sz="2400"/>
              <a:t>，</a:t>
            </a:r>
            <a:r>
              <a:rPr kumimoji="1" lang="en-US" altLang="zh-CN" sz="2400"/>
              <a:t>random</a:t>
            </a:r>
            <a:r>
              <a:rPr kumimoji="1" lang="zh-CN" altLang="en-US" sz="2400"/>
              <a:t> </a:t>
            </a:r>
            <a:r>
              <a:rPr kumimoji="1" lang="en-US" altLang="zh-CN" sz="2400"/>
              <a:t>forest</a:t>
            </a:r>
            <a:r>
              <a:rPr kumimoji="1" lang="zh-CN" altLang="en-US" sz="2400"/>
              <a:t>）分类器，区分模拟、真实数据</a:t>
            </a:r>
            <a:endParaRPr kumimoji="1" lang="en-US" altLang="zh-CN" sz="2400"/>
          </a:p>
          <a:p>
            <a:pPr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GRN</a:t>
            </a:r>
            <a:r>
              <a:rPr kumimoji="1" lang="zh-CN" altLang="en-US" sz="2400"/>
              <a:t>一致性，</a:t>
            </a:r>
            <a:r>
              <a:rPr lang="zh-CN" altLang="en-US" sz="2400" b="0" i="0">
                <a:effectLst/>
                <a:latin typeface="Söhne"/>
              </a:rPr>
              <a:t>衡量了真实和模拟</a:t>
            </a:r>
            <a:r>
              <a:rPr lang="en-US" altLang="zh-CN" sz="2400" b="0" i="0">
                <a:effectLst/>
                <a:latin typeface="Söhne"/>
              </a:rPr>
              <a:t>scRNA-seq</a:t>
            </a:r>
            <a:r>
              <a:rPr lang="zh-CN" altLang="en-US" sz="2400" b="0" i="0">
                <a:effectLst/>
                <a:latin typeface="Söhne"/>
              </a:rPr>
              <a:t>数据之间预测的</a:t>
            </a:r>
            <a:r>
              <a:rPr lang="en-US" altLang="zh-CN" sz="2400" b="0" i="0">
                <a:effectLst/>
                <a:latin typeface="Söhne"/>
              </a:rPr>
              <a:t>GRN</a:t>
            </a:r>
            <a:r>
              <a:rPr lang="zh-CN" altLang="en-US" sz="2400" b="0" i="0">
                <a:effectLst/>
                <a:latin typeface="Söhne"/>
              </a:rPr>
              <a:t>的差异</a:t>
            </a:r>
            <a:endParaRPr kumimoji="1" lang="en-US" altLang="zh-CN" sz="24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1622CF-428F-600A-1E16-6F3B2890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0" y="2698644"/>
            <a:ext cx="3960971" cy="34849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9FF0F8-DEC3-567D-37A3-2F384F94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02" y="2452726"/>
            <a:ext cx="3953592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05E063D-2ADC-4059-8D1C-D0FBBD6C476D}"/>
              </a:ext>
            </a:extLst>
          </p:cNvPr>
          <p:cNvSpPr txBox="1"/>
          <p:nvPr/>
        </p:nvSpPr>
        <p:spPr>
          <a:xfrm>
            <a:off x="0" y="2859613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THANKS</a:t>
            </a:r>
            <a:endParaRPr lang="zh-CN" altLang="en-US" sz="680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498B69-5FA2-4A46-B427-B6DE2AC2A701}"/>
              </a:ext>
            </a:extLst>
          </p:cNvPr>
          <p:cNvSpPr txBox="1"/>
          <p:nvPr/>
        </p:nvSpPr>
        <p:spPr>
          <a:xfrm>
            <a:off x="1673087" y="5531708"/>
            <a:ext cx="8845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OMICS FOR ALL</a:t>
            </a: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基  因  科  技  造  福  人  类</a:t>
            </a:r>
          </a:p>
        </p:txBody>
      </p:sp>
      <p:pic>
        <p:nvPicPr>
          <p:cNvPr id="8" name="图片 7" descr="研究院新logo白色透明底2021-0826">
            <a:extLst>
              <a:ext uri="{FF2B5EF4-FFF2-40B4-BE49-F238E27FC236}">
                <a16:creationId xmlns:a16="http://schemas.microsoft.com/office/drawing/2014/main" id="{87E61FE6-6E93-4806-856A-A379781A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8" b="36534"/>
          <a:stretch>
            <a:fillRect/>
          </a:stretch>
        </p:blipFill>
        <p:spPr>
          <a:xfrm>
            <a:off x="9476510" y="308215"/>
            <a:ext cx="2802159" cy="4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0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6C2AE4-1D46-C459-F6AF-DC39EEDAAE48}"/>
              </a:ext>
            </a:extLst>
          </p:cNvPr>
          <p:cNvSpPr txBox="1"/>
          <p:nvPr/>
        </p:nvSpPr>
        <p:spPr>
          <a:xfrm>
            <a:off x="2900915" y="645475"/>
            <a:ext cx="639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请扫码填写问卷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B89E5C-E08E-6AF6-937A-FCE0F726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6" y="13357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2D324E66-602B-435C-9B0D-8203037ADB2D}"/>
              </a:ext>
            </a:extLst>
          </p:cNvPr>
          <p:cNvSpPr txBox="1"/>
          <p:nvPr/>
        </p:nvSpPr>
        <p:spPr>
          <a:xfrm>
            <a:off x="210207" y="17563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简介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基因调控网络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DA8C81-771B-8B95-D86B-9EAA90A4353C}"/>
              </a:ext>
            </a:extLst>
          </p:cNvPr>
          <p:cNvSpPr txBox="1"/>
          <p:nvPr/>
        </p:nvSpPr>
        <p:spPr>
          <a:xfrm>
            <a:off x="210207" y="906700"/>
            <a:ext cx="1179260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GRN</a:t>
            </a:r>
            <a:r>
              <a:rPr kumimoji="1" lang="zh-CN" altLang="en-US" sz="2400"/>
              <a:t>，</a:t>
            </a:r>
            <a:r>
              <a:rPr kumimoji="1" lang="en-US" altLang="zh-CN" sz="2400"/>
              <a:t>gene</a:t>
            </a:r>
            <a:r>
              <a:rPr kumimoji="1" lang="zh-CN" altLang="en-US" sz="2400"/>
              <a:t> </a:t>
            </a:r>
            <a:r>
              <a:rPr kumimoji="1" lang="en-US" altLang="zh-CN" sz="2400"/>
              <a:t>regulatory</a:t>
            </a:r>
            <a:r>
              <a:rPr kumimoji="1" lang="zh-CN" altLang="en-US" sz="2400"/>
              <a:t> </a:t>
            </a:r>
            <a:r>
              <a:rPr kumimoji="1" lang="en-US" altLang="zh-CN" sz="2400"/>
              <a:t>network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0" i="0">
                <a:effectLst/>
              </a:rPr>
              <a:t>-</a:t>
            </a:r>
            <a:r>
              <a:rPr lang="zh-CN" altLang="en-US" sz="2400" b="0" i="0">
                <a:effectLst/>
              </a:rPr>
              <a:t> 细胞内或一个基因组内基因和基因之间的相互作用关系形成的网络</a:t>
            </a:r>
            <a:endParaRPr kumimoji="1" lang="en-US" altLang="zh-CN" sz="2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</a:t>
            </a:r>
            <a:endParaRPr kumimoji="1" lang="zh-CN" altLang="en-US" sz="28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CFC92F-C7C8-ED82-7DB0-928B32C9C4F4}"/>
              </a:ext>
            </a:extLst>
          </p:cNvPr>
          <p:cNvGrpSpPr/>
          <p:nvPr/>
        </p:nvGrpSpPr>
        <p:grpSpPr>
          <a:xfrm>
            <a:off x="3519803" y="2309363"/>
            <a:ext cx="5152394" cy="4287027"/>
            <a:chOff x="484376" y="2174514"/>
            <a:chExt cx="5244396" cy="440882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B6B4A24-B58D-4A49-24C6-18EF537CE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376" y="2174514"/>
              <a:ext cx="5244396" cy="399314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FF03856-9EA5-0E4C-31BF-7E13F75CE453}"/>
                </a:ext>
              </a:extLst>
            </p:cNvPr>
            <p:cNvSpPr txBox="1"/>
            <p:nvPr/>
          </p:nvSpPr>
          <p:spPr>
            <a:xfrm>
              <a:off x="2232337" y="6167663"/>
              <a:ext cx="1748474" cy="415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/>
                <a:t>基因调控网络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49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2D324E66-602B-435C-9B0D-8203037ADB2D}"/>
              </a:ext>
            </a:extLst>
          </p:cNvPr>
          <p:cNvSpPr txBox="1"/>
          <p:nvPr/>
        </p:nvSpPr>
        <p:spPr>
          <a:xfrm>
            <a:off x="210207" y="175632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简介</a:t>
            </a:r>
            <a:r>
              <a:rPr lang="en-US" altLang="zh-CN" sz="2800" b="1" dirty="0">
                <a:solidFill>
                  <a:schemeClr val="bg1"/>
                </a:solidFill>
              </a:rPr>
              <a:t>——GRN</a:t>
            </a:r>
            <a:r>
              <a:rPr lang="zh-CN" altLang="en-US" sz="2800" b="1" dirty="0">
                <a:solidFill>
                  <a:schemeClr val="bg1"/>
                </a:solidFill>
              </a:rPr>
              <a:t>建模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DA8C81-771B-8B95-D86B-9EAA90A4353C}"/>
              </a:ext>
            </a:extLst>
          </p:cNvPr>
          <p:cNvSpPr txBox="1"/>
          <p:nvPr/>
        </p:nvSpPr>
        <p:spPr>
          <a:xfrm>
            <a:off x="210207" y="906700"/>
            <a:ext cx="11792607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0" i="0">
                <a:effectLst/>
                <a:latin typeface="Söhne"/>
              </a:rPr>
              <a:t>-</a:t>
            </a:r>
            <a:r>
              <a:rPr lang="zh-CN" altLang="en-US" sz="2400" b="0" i="0">
                <a:effectLst/>
                <a:latin typeface="Söhne"/>
              </a:rPr>
              <a:t> 对基因调控过程的抽象表示</a:t>
            </a:r>
            <a:endParaRPr kumimoji="1" lang="en-US" altLang="zh-CN" sz="2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2</a:t>
            </a:r>
            <a:endParaRPr kumimoji="1" lang="zh-CN" altLang="en-US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E7B1F0-5CFE-E977-5680-FB084939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5" y="3767305"/>
            <a:ext cx="3657600" cy="850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17C687-A69E-58EA-B269-09CE52E663D2}"/>
              </a:ext>
            </a:extLst>
          </p:cNvPr>
          <p:cNvSpPr txBox="1"/>
          <p:nvPr/>
        </p:nvSpPr>
        <p:spPr>
          <a:xfrm>
            <a:off x="1855881" y="28906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/>
              <a:t>布尔网络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7BDE3A-290F-BE50-8C75-1F54715D6BAD}"/>
              </a:ext>
            </a:extLst>
          </p:cNvPr>
          <p:cNvSpPr txBox="1"/>
          <p:nvPr/>
        </p:nvSpPr>
        <p:spPr>
          <a:xfrm>
            <a:off x="8057531" y="28906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/>
              <a:t>线性模型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92D8A3-0583-F6C2-31CA-8460A88F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506" y="3719652"/>
            <a:ext cx="5992638" cy="9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3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框架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模型（左边部分）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C01F963-E497-301C-FFE8-5E293D44044A}"/>
              </a:ext>
            </a:extLst>
          </p:cNvPr>
          <p:cNvGrpSpPr/>
          <p:nvPr/>
        </p:nvGrpSpPr>
        <p:grpSpPr>
          <a:xfrm>
            <a:off x="6291414" y="867701"/>
            <a:ext cx="5218293" cy="5907940"/>
            <a:chOff x="496542" y="1035585"/>
            <a:chExt cx="4554271" cy="51561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BDFAC4A-EE81-179E-E12A-988F617B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542" y="1035585"/>
              <a:ext cx="4554271" cy="478682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AC7497C-C6FC-939A-4CDE-A4C07125355F}"/>
                </a:ext>
              </a:extLst>
            </p:cNvPr>
            <p:cNvSpPr txBox="1"/>
            <p:nvPr/>
          </p:nvSpPr>
          <p:spPr>
            <a:xfrm>
              <a:off x="1968809" y="5822414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/>
                <a:t>DeepSEM</a:t>
              </a:r>
              <a:r>
                <a:rPr kumimoji="1" lang="zh-CN" altLang="en-US"/>
                <a:t>框架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798C734-8DD8-A26C-E0ED-5634FC0FC1D0}"/>
              </a:ext>
            </a:extLst>
          </p:cNvPr>
          <p:cNvSpPr txBox="1"/>
          <p:nvPr/>
        </p:nvSpPr>
        <p:spPr>
          <a:xfrm>
            <a:off x="210208" y="906700"/>
            <a:ext cx="5690380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>
                <a:latin typeface="Söhne"/>
              </a:rPr>
              <a:t>-</a:t>
            </a:r>
            <a:r>
              <a:rPr kumimoji="1" lang="zh-CN" altLang="en-US" sz="2400">
                <a:latin typeface="Söhne"/>
              </a:rPr>
              <a:t> 整体为生成模型</a:t>
            </a:r>
            <a:endParaRPr kumimoji="1" lang="en-US" altLang="zh-CN" sz="2400"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>
                <a:latin typeface="Söhne"/>
              </a:rPr>
              <a:t>-</a:t>
            </a:r>
            <a:r>
              <a:rPr kumimoji="1" lang="zh-CN" altLang="en-US" sz="2400">
                <a:latin typeface="Söhne"/>
              </a:rPr>
              <a:t> 包含两个主要模块：</a:t>
            </a:r>
            <a:endParaRPr kumimoji="1" lang="en-US" altLang="zh-CN" sz="2400"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>
                <a:latin typeface="Söhne"/>
              </a:rPr>
              <a:t>	</a:t>
            </a:r>
            <a:r>
              <a:rPr kumimoji="1" lang="zh-CN" altLang="en-US" sz="2400">
                <a:latin typeface="Söhne"/>
              </a:rPr>
              <a:t>编码器（左下</a:t>
            </a:r>
            <a:r>
              <a:rPr kumimoji="1" lang="en-US" altLang="zh-CN" sz="2400">
                <a:latin typeface="Söhne"/>
              </a:rPr>
              <a:t>encoder</a:t>
            </a:r>
            <a:r>
              <a:rPr kumimoji="1" lang="zh-CN" altLang="en-US" sz="2400">
                <a:latin typeface="Söhne"/>
              </a:rPr>
              <a:t>）</a:t>
            </a:r>
            <a:endParaRPr kumimoji="1" lang="en-US" altLang="zh-CN" sz="2400"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>
                <a:latin typeface="Söhne"/>
              </a:rPr>
              <a:t>	+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sz="2400">
                <a:latin typeface="Söhne"/>
              </a:rPr>
              <a:t>	</a:t>
            </a:r>
            <a:r>
              <a:rPr kumimoji="1" lang="zh-CN" altLang="en-US" sz="2400">
                <a:latin typeface="Söhne"/>
              </a:rPr>
              <a:t>解码器（左上</a:t>
            </a:r>
            <a:r>
              <a:rPr kumimoji="1" lang="en-US" altLang="zh-CN" sz="2400">
                <a:latin typeface="Söhne"/>
              </a:rPr>
              <a:t>decoder</a:t>
            </a:r>
            <a:r>
              <a:rPr kumimoji="1" lang="zh-CN" altLang="en-US" sz="2400">
                <a:latin typeface="Söhne"/>
              </a:rPr>
              <a:t>）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6328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F798B01-D206-A110-74AD-519B1F0CEFEE}"/>
              </a:ext>
            </a:extLst>
          </p:cNvPr>
          <p:cNvSpPr/>
          <p:nvPr/>
        </p:nvSpPr>
        <p:spPr>
          <a:xfrm>
            <a:off x="5327700" y="191243"/>
            <a:ext cx="849549" cy="505838"/>
          </a:xfrm>
          <a:prstGeom prst="rect">
            <a:avLst/>
          </a:prstGeom>
          <a:solidFill>
            <a:srgbClr val="04AC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324E66-602B-435C-9B0D-8203037ADB2D}"/>
              </a:ext>
            </a:extLst>
          </p:cNvPr>
          <p:cNvSpPr txBox="1"/>
          <p:nvPr/>
        </p:nvSpPr>
        <p:spPr>
          <a:xfrm>
            <a:off x="210207" y="175632"/>
            <a:ext cx="550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插播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生成模型</a:t>
            </a:r>
            <a:r>
              <a:rPr lang="en-US" altLang="zh-CN" sz="2800" b="1" dirty="0">
                <a:solidFill>
                  <a:schemeClr val="bg1"/>
                </a:solidFill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</a:rPr>
              <a:t>编码器</a:t>
            </a:r>
            <a:r>
              <a:rPr lang="en-US" altLang="zh-CN" sz="2800" b="1" dirty="0">
                <a:solidFill>
                  <a:schemeClr val="bg1"/>
                </a:solidFill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</a:rPr>
              <a:t>解码器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4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FE6DAB-D66E-A33F-680D-C1A49AB9E7E5}"/>
              </a:ext>
            </a:extLst>
          </p:cNvPr>
          <p:cNvSpPr txBox="1"/>
          <p:nvPr/>
        </p:nvSpPr>
        <p:spPr>
          <a:xfrm>
            <a:off x="1351810" y="9737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/>
              <a:t>生成模型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B2B71F-7F9E-3990-AFC0-B12DC3A2E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6" b="1786"/>
          <a:stretch/>
        </p:blipFill>
        <p:spPr>
          <a:xfrm>
            <a:off x="507968" y="4669797"/>
            <a:ext cx="1551728" cy="1551728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9B080978-295B-0F48-CFF4-A80EADF2149D}"/>
              </a:ext>
            </a:extLst>
          </p:cNvPr>
          <p:cNvSpPr/>
          <p:nvPr/>
        </p:nvSpPr>
        <p:spPr>
          <a:xfrm>
            <a:off x="1643360" y="2340592"/>
            <a:ext cx="365904" cy="2130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B8550D-6645-1F13-EB69-5437EC9129D7}"/>
              </a:ext>
            </a:extLst>
          </p:cNvPr>
          <p:cNvSpPr txBox="1"/>
          <p:nvPr/>
        </p:nvSpPr>
        <p:spPr>
          <a:xfrm>
            <a:off x="757646" y="22624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074D76-98C3-7CC3-5084-8EAA3EE82F2D}"/>
              </a:ext>
            </a:extLst>
          </p:cNvPr>
          <p:cNvSpPr txBox="1"/>
          <p:nvPr/>
        </p:nvSpPr>
        <p:spPr>
          <a:xfrm>
            <a:off x="1044033" y="378959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对应判别模型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0CDB33F5-42D9-3360-9EBE-655B2C49D793}"/>
              </a:ext>
            </a:extLst>
          </p:cNvPr>
          <p:cNvSpPr/>
          <p:nvPr/>
        </p:nvSpPr>
        <p:spPr>
          <a:xfrm>
            <a:off x="2516652" y="5279558"/>
            <a:ext cx="365904" cy="2130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406BBF-DEF2-8828-214A-F9D645902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6" b="1786"/>
          <a:stretch/>
        </p:blipFill>
        <p:spPr>
          <a:xfrm>
            <a:off x="2478307" y="1671229"/>
            <a:ext cx="1551728" cy="15517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47223D4-DC8B-60E3-2970-7C0A2010372D}"/>
              </a:ext>
            </a:extLst>
          </p:cNvPr>
          <p:cNvSpPr txBox="1"/>
          <p:nvPr/>
        </p:nvSpPr>
        <p:spPr>
          <a:xfrm>
            <a:off x="3217367" y="51867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CA4B4B-A0D8-A3A7-5CF0-0A29A1227AFA}"/>
              </a:ext>
            </a:extLst>
          </p:cNvPr>
          <p:cNvSpPr txBox="1"/>
          <p:nvPr/>
        </p:nvSpPr>
        <p:spPr>
          <a:xfrm>
            <a:off x="8020840" y="988945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/>
              <a:t>编码器</a:t>
            </a:r>
            <a:r>
              <a:rPr kumimoji="1" lang="en-US" altLang="zh-CN" sz="2400" b="1"/>
              <a:t>/</a:t>
            </a:r>
            <a:r>
              <a:rPr kumimoji="1" lang="zh-CN" altLang="en-US" sz="2400" b="1"/>
              <a:t>解码器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486D7A3-B650-1B15-68AB-BFC31EA9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886" y="1565588"/>
            <a:ext cx="4623869" cy="2949019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8560083-F0C0-8447-B931-2950759E80B7}"/>
              </a:ext>
            </a:extLst>
          </p:cNvPr>
          <p:cNvSpPr txBox="1"/>
          <p:nvPr/>
        </p:nvSpPr>
        <p:spPr>
          <a:xfrm>
            <a:off x="6705601" y="4771273"/>
            <a:ext cx="61584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/>
              <a:t>作用：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据数据去噪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降维（减轻计算量、可视化、存储）</a:t>
            </a: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/>
              <a:t>生成新数据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11542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5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框架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功能（右边部分）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C01F963-E497-301C-FFE8-5E293D44044A}"/>
              </a:ext>
            </a:extLst>
          </p:cNvPr>
          <p:cNvGrpSpPr/>
          <p:nvPr/>
        </p:nvGrpSpPr>
        <p:grpSpPr>
          <a:xfrm>
            <a:off x="6291414" y="867701"/>
            <a:ext cx="5218293" cy="5907940"/>
            <a:chOff x="496542" y="1035585"/>
            <a:chExt cx="4554271" cy="51561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BDFAC4A-EE81-179E-E12A-988F617B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542" y="1035585"/>
              <a:ext cx="4554271" cy="478682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AC7497C-C6FC-939A-4CDE-A4C07125355F}"/>
                </a:ext>
              </a:extLst>
            </p:cNvPr>
            <p:cNvSpPr txBox="1"/>
            <p:nvPr/>
          </p:nvSpPr>
          <p:spPr>
            <a:xfrm>
              <a:off x="1968809" y="5822414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/>
                <a:t>DeepSEM</a:t>
              </a:r>
              <a:r>
                <a:rPr kumimoji="1" lang="zh-CN" altLang="en-US"/>
                <a:t>框架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798C734-8DD8-A26C-E0ED-5634FC0FC1D0}"/>
              </a:ext>
            </a:extLst>
          </p:cNvPr>
          <p:cNvSpPr txBox="1"/>
          <p:nvPr/>
        </p:nvSpPr>
        <p:spPr>
          <a:xfrm>
            <a:off x="210208" y="906700"/>
            <a:ext cx="569038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zh-CN" altLang="en-US" sz="2400">
                <a:latin typeface="Söhne"/>
              </a:rPr>
              <a:t>基因调控网络预测（右下）</a:t>
            </a:r>
            <a:endParaRPr kumimoji="1" lang="en-US" altLang="zh-CN" sz="2400"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scRNA-seq</a:t>
            </a:r>
            <a:r>
              <a:rPr kumimoji="1" lang="zh-CN" altLang="en-US" sz="2400"/>
              <a:t>的嵌入和可视化（右中）</a:t>
            </a:r>
            <a:endParaRPr kumimoji="1" lang="en-US" altLang="zh-CN" sz="2400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scRNA-seq</a:t>
            </a:r>
            <a:r>
              <a:rPr kumimoji="1" lang="zh-CN" altLang="en-US" sz="2400"/>
              <a:t>模拟数据生成（右上）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576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6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结构方程建模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F0D1B84-CEEE-64EF-D3A4-CF11A960E97E}"/>
              </a:ext>
            </a:extLst>
          </p:cNvPr>
          <p:cNvGrpSpPr/>
          <p:nvPr/>
        </p:nvGrpSpPr>
        <p:grpSpPr>
          <a:xfrm>
            <a:off x="6096000" y="1782184"/>
            <a:ext cx="5570138" cy="3648563"/>
            <a:chOff x="5673600" y="1789384"/>
            <a:chExt cx="5570138" cy="3648563"/>
          </a:xfrm>
        </p:grpSpPr>
        <p:pic>
          <p:nvPicPr>
            <p:cNvPr id="1026" name="Picture 2" descr="结构方程模型">
              <a:extLst>
                <a:ext uri="{FF2B5EF4-FFF2-40B4-BE49-F238E27FC236}">
                  <a16:creationId xmlns:a16="http://schemas.microsoft.com/office/drawing/2014/main" id="{7396FD1C-55B8-5B48-9AF8-BF29BF98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600" y="1789384"/>
              <a:ext cx="5570138" cy="3279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CF028A8-1047-34BD-9C3B-1A7A39F3D0B3}"/>
                </a:ext>
              </a:extLst>
            </p:cNvPr>
            <p:cNvSpPr txBox="1"/>
            <p:nvPr/>
          </p:nvSpPr>
          <p:spPr>
            <a:xfrm>
              <a:off x="7558422" y="506861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/>
                <a:t>结构方程模型图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8625615-7BF6-08D0-B1CB-9A2903ED5212}"/>
              </a:ext>
            </a:extLst>
          </p:cNvPr>
          <p:cNvSpPr txBox="1"/>
          <p:nvPr/>
        </p:nvSpPr>
        <p:spPr>
          <a:xfrm>
            <a:off x="210208" y="906700"/>
            <a:ext cx="5690380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</a:t>
            </a:r>
            <a:r>
              <a:rPr kumimoji="1" lang="en-US" altLang="zh-CN" sz="2400"/>
              <a:t>SEM</a:t>
            </a:r>
            <a:r>
              <a:rPr kumimoji="1" lang="zh-CN" altLang="en-US" sz="2400"/>
              <a:t>，</a:t>
            </a:r>
            <a:r>
              <a:rPr kumimoji="1" lang="en-US" altLang="zh-CN" sz="2400"/>
              <a:t>structural equation modeling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- </a:t>
            </a:r>
            <a:r>
              <a:rPr kumimoji="1" lang="zh-CN" altLang="en-US" sz="2400"/>
              <a:t>图中包含：</a:t>
            </a:r>
            <a:endParaRPr kumimoji="1" lang="en-US" altLang="zh-CN" sz="2400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	</a:t>
            </a:r>
            <a:r>
              <a:rPr kumimoji="1" lang="zh-CN" altLang="en-US" sz="2400"/>
              <a:t>圆形</a:t>
            </a:r>
            <a:r>
              <a:rPr kumimoji="1" lang="en-US" altLang="zh-CN" sz="2400"/>
              <a:t>——</a:t>
            </a:r>
            <a:r>
              <a:rPr kumimoji="1" lang="zh-CN" altLang="en-US" sz="2400"/>
              <a:t>潜在变量</a:t>
            </a:r>
            <a:endParaRPr kumimoji="1" lang="en-US" altLang="zh-CN" sz="2400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	</a:t>
            </a:r>
            <a:r>
              <a:rPr kumimoji="1" lang="zh-CN" altLang="en-US" sz="2400"/>
              <a:t>矩形</a:t>
            </a:r>
            <a:r>
              <a:rPr kumimoji="1" lang="en-US" altLang="zh-CN" sz="2400"/>
              <a:t>——</a:t>
            </a:r>
            <a:r>
              <a:rPr kumimoji="1" lang="zh-CN" altLang="en-US" sz="2400"/>
              <a:t>观测变量</a:t>
            </a:r>
            <a:endParaRPr kumimoji="1" lang="en-US" altLang="zh-CN" sz="2400"/>
          </a:p>
          <a:p>
            <a:pPr algn="just">
              <a:lnSpc>
                <a:spcPct val="150000"/>
              </a:lnSpc>
            </a:pPr>
            <a:r>
              <a:rPr kumimoji="1" lang="en-US" altLang="zh-CN" sz="2400"/>
              <a:t>	</a:t>
            </a:r>
            <a:r>
              <a:rPr kumimoji="1" lang="zh-CN" altLang="en-US" sz="2400"/>
              <a:t>箭头</a:t>
            </a:r>
            <a:r>
              <a:rPr kumimoji="1" lang="en-US" altLang="zh-CN" sz="2400"/>
              <a:t>——</a:t>
            </a:r>
            <a:r>
              <a:rPr kumimoji="1" lang="zh-CN" altLang="en-US" sz="2400"/>
              <a:t>对外影响</a:t>
            </a:r>
            <a:r>
              <a:rPr kumimoji="1" lang="en-US" altLang="zh-CN" sz="2400"/>
              <a:t>+</a:t>
            </a:r>
            <a:r>
              <a:rPr kumimoji="1" lang="zh-CN" altLang="en-US" sz="2400"/>
              <a:t>自身标准误差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8928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7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——SEM</a:t>
            </a:r>
            <a:r>
              <a:rPr lang="zh-CN" altLang="en-US" sz="2800" b="1" dirty="0">
                <a:solidFill>
                  <a:schemeClr val="bg1"/>
                </a:solidFill>
              </a:rPr>
              <a:t>应用到</a:t>
            </a:r>
            <a:r>
              <a:rPr lang="en-US" altLang="zh-CN" sz="2800" b="1" dirty="0">
                <a:solidFill>
                  <a:schemeClr val="bg1"/>
                </a:solidFill>
              </a:rPr>
              <a:t>GRN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85DDA6-C6DC-64B3-C5BE-F6C131E27707}"/>
              </a:ext>
            </a:extLst>
          </p:cNvPr>
          <p:cNvGrpSpPr/>
          <p:nvPr/>
        </p:nvGrpSpPr>
        <p:grpSpPr>
          <a:xfrm>
            <a:off x="6516928" y="1891063"/>
            <a:ext cx="4991672" cy="3075874"/>
            <a:chOff x="6250528" y="2075729"/>
            <a:chExt cx="4991672" cy="307587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856A6D0-AE0D-CAAB-F3B2-B3A34F55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0528" y="2075729"/>
              <a:ext cx="4991672" cy="270654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2F9669A-CFC8-8659-C28B-FC1A1549E831}"/>
                </a:ext>
              </a:extLst>
            </p:cNvPr>
            <p:cNvSpPr txBox="1"/>
            <p:nvPr/>
          </p:nvSpPr>
          <p:spPr>
            <a:xfrm>
              <a:off x="7862147" y="4782271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/>
                <a:t>GRN</a:t>
              </a:r>
              <a:r>
                <a:rPr kumimoji="1" lang="zh-CN" altLang="en-US"/>
                <a:t>的</a:t>
              </a:r>
              <a:r>
                <a:rPr kumimoji="1" lang="en-US" altLang="zh-CN"/>
                <a:t>SEM</a:t>
              </a:r>
              <a:r>
                <a:rPr kumimoji="1" lang="zh-CN" altLang="en-US"/>
                <a:t>模型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9E15214-803A-2247-8AF4-A3515715D60E}"/>
              </a:ext>
            </a:extLst>
          </p:cNvPr>
          <p:cNvSpPr txBox="1"/>
          <p:nvPr/>
        </p:nvSpPr>
        <p:spPr>
          <a:xfrm>
            <a:off x="210208" y="906700"/>
            <a:ext cx="569038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转录因子为潜在变量；编码基因、靶基因为观测变量</a:t>
            </a:r>
            <a:endParaRPr kumimoji="1" lang="en-US" altLang="zh-CN" sz="2400"/>
          </a:p>
          <a:p>
            <a:pPr>
              <a:lnSpc>
                <a:spcPct val="150000"/>
              </a:lnSpc>
            </a:pPr>
            <a:r>
              <a:rPr kumimoji="1" lang="en-US" altLang="zh-CN" sz="2400"/>
              <a:t>-</a:t>
            </a:r>
            <a:r>
              <a:rPr kumimoji="1" lang="zh-CN" altLang="en-US" sz="2400"/>
              <a:t> 基于</a:t>
            </a:r>
            <a:r>
              <a:rPr kumimoji="1" lang="en-US" altLang="zh-CN" sz="2400"/>
              <a:t>SEM</a:t>
            </a:r>
            <a:r>
              <a:rPr kumimoji="1" lang="zh-CN" altLang="en-US" sz="2400"/>
              <a:t>，将</a:t>
            </a:r>
            <a:r>
              <a:rPr kumimoji="1" lang="en-US" altLang="zh-CN" sz="2400"/>
              <a:t>GRN</a:t>
            </a:r>
            <a:r>
              <a:rPr kumimoji="1" lang="zh-CN" altLang="en-US" sz="2400"/>
              <a:t>表述为自回归问题：</a:t>
            </a:r>
            <a:endParaRPr kumimoji="1" lang="en-US" altLang="zh-CN" sz="24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A82870-9537-C1C5-12C9-9BCF786A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517" y="2728878"/>
            <a:ext cx="2679500" cy="7032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CC955C-482D-1CAF-C7F3-EB8B659E899C}"/>
              </a:ext>
            </a:extLst>
          </p:cNvPr>
          <p:cNvSpPr txBox="1"/>
          <p:nvPr/>
        </p:nvSpPr>
        <p:spPr>
          <a:xfrm>
            <a:off x="844533" y="284965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1.</a:t>
            </a:r>
            <a:r>
              <a:rPr kumimoji="1" lang="zh-CN" altLang="en-US" sz="2000"/>
              <a:t> 自回归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A0FA8C-B7C3-9AB0-B86D-DFDCECDF8194}"/>
              </a:ext>
            </a:extLst>
          </p:cNvPr>
          <p:cNvSpPr txBox="1"/>
          <p:nvPr/>
        </p:nvSpPr>
        <p:spPr>
          <a:xfrm>
            <a:off x="844533" y="367045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2.</a:t>
            </a:r>
            <a:r>
              <a:rPr kumimoji="1" lang="zh-CN" altLang="en-US" sz="2000"/>
              <a:t> 移项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C352224-A5F8-D56C-134F-653C31736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517" y="3614593"/>
            <a:ext cx="3290302" cy="13523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7756E96-FECF-81B4-A5A2-3F1E04EDFBD9}"/>
              </a:ext>
            </a:extLst>
          </p:cNvPr>
          <p:cNvSpPr txBox="1"/>
          <p:nvPr/>
        </p:nvSpPr>
        <p:spPr>
          <a:xfrm>
            <a:off x="844533" y="5475538"/>
            <a:ext cx="297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/>
              <a:t>3.</a:t>
            </a:r>
            <a:r>
              <a:rPr kumimoji="1" lang="zh-CN" altLang="en-US" sz="2000"/>
              <a:t> 修改为非线性</a:t>
            </a:r>
            <a:r>
              <a:rPr kumimoji="1" lang="en-US" altLang="zh-CN" sz="2000"/>
              <a:t>SEM</a:t>
            </a:r>
            <a:endParaRPr kumimoji="1" lang="zh-CN" altLang="en-US" sz="20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FC82634-28CD-E984-27A7-A4B32B021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922" y="5093037"/>
            <a:ext cx="3881150" cy="7650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282AAE-BE6D-CFB1-D406-8C093A531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262" y="5809077"/>
            <a:ext cx="3572650" cy="9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81C737A-4BBE-89F3-8BBE-69BA13BE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77" y="906513"/>
            <a:ext cx="7047123" cy="59514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1E11B1-B373-A99C-F17C-C9396BAF0024}"/>
              </a:ext>
            </a:extLst>
          </p:cNvPr>
          <p:cNvSpPr txBox="1"/>
          <p:nvPr/>
        </p:nvSpPr>
        <p:spPr>
          <a:xfrm>
            <a:off x="11818180" y="633478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8</a:t>
            </a:r>
            <a:endParaRPr kumimoji="1"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7006E-5924-E09A-7230-9EE3E2B57726}"/>
              </a:ext>
            </a:extLst>
          </p:cNvPr>
          <p:cNvSpPr txBox="1"/>
          <p:nvPr/>
        </p:nvSpPr>
        <p:spPr>
          <a:xfrm>
            <a:off x="166992" y="17563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神经网络结构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A06BA5-7ABE-1F64-34E5-006288F73243}"/>
              </a:ext>
            </a:extLst>
          </p:cNvPr>
          <p:cNvSpPr txBox="1"/>
          <p:nvPr/>
        </p:nvSpPr>
        <p:spPr>
          <a:xfrm>
            <a:off x="184372" y="82687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4.</a:t>
            </a:r>
            <a:r>
              <a:rPr kumimoji="1" lang="zh-CN" altLang="en-US" sz="2000"/>
              <a:t> </a:t>
            </a:r>
            <a:r>
              <a:rPr kumimoji="1" lang="en-US" altLang="zh-CN" sz="2000"/>
              <a:t>decoder</a:t>
            </a:r>
            <a:r>
              <a:rPr kumimoji="1" lang="zh-CN" altLang="en-US" sz="2000"/>
              <a:t>构建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1CAE673-EFAE-8429-CA55-92CA94EDF846}"/>
              </a:ext>
            </a:extLst>
          </p:cNvPr>
          <p:cNvGrpSpPr/>
          <p:nvPr/>
        </p:nvGrpSpPr>
        <p:grpSpPr>
          <a:xfrm>
            <a:off x="562275" y="1335886"/>
            <a:ext cx="4377600" cy="2155430"/>
            <a:chOff x="976372" y="1335886"/>
            <a:chExt cx="4377600" cy="215543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6192748-B95C-1AF3-21BE-05E33F09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372" y="1799206"/>
              <a:ext cx="4377600" cy="169211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6949AE3-D4C7-1566-98FC-3AFDA5B57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372" y="1335886"/>
              <a:ext cx="1951200" cy="316861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CE5769D-ECB5-D3B4-0802-552C5B37735C}"/>
              </a:ext>
            </a:extLst>
          </p:cNvPr>
          <p:cNvSpPr txBox="1"/>
          <p:nvPr/>
        </p:nvSpPr>
        <p:spPr>
          <a:xfrm>
            <a:off x="184372" y="3576014"/>
            <a:ext cx="1917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5.</a:t>
            </a:r>
            <a:r>
              <a:rPr kumimoji="1" lang="zh-CN" altLang="en-US" sz="2000"/>
              <a:t> </a:t>
            </a:r>
            <a:r>
              <a:rPr kumimoji="1" lang="en-US" altLang="zh-CN" sz="2000"/>
              <a:t>encoder</a:t>
            </a:r>
            <a:r>
              <a:rPr kumimoji="1" lang="zh-CN" altLang="en-US" sz="2000"/>
              <a:t>构建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E5EC32-B7F3-87D3-FA89-D7A81BA85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5" y="4154583"/>
            <a:ext cx="4428133" cy="21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22331</TotalTime>
  <Words>610</Words>
  <Application>Microsoft Macintosh PowerPoint</Application>
  <PresentationFormat>宽屏</PresentationFormat>
  <Paragraphs>115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等线 Light</vt:lpstr>
      <vt:lpstr>方正兰亭黑简体</vt:lpstr>
      <vt:lpstr>方正正粗黑简体</vt:lpstr>
      <vt:lpstr>微软雅黑</vt:lpstr>
      <vt:lpstr>Söhne</vt:lpstr>
      <vt:lpstr>Arial</vt:lpstr>
      <vt:lpstr>Open Sans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田娇(Jiao Tian)</dc:creator>
  <cp:lastModifiedBy>Microsoft Office User</cp:lastModifiedBy>
  <cp:revision>73</cp:revision>
  <dcterms:created xsi:type="dcterms:W3CDTF">2021-12-13T10:01:45Z</dcterms:created>
  <dcterms:modified xsi:type="dcterms:W3CDTF">2023-12-08T03:21:53Z</dcterms:modified>
</cp:coreProperties>
</file>